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5" r:id="rId3"/>
    <p:sldId id="277" r:id="rId4"/>
    <p:sldId id="278" r:id="rId5"/>
    <p:sldId id="280" r:id="rId6"/>
    <p:sldId id="281" r:id="rId7"/>
    <p:sldId id="282" r:id="rId8"/>
    <p:sldId id="283" r:id="rId9"/>
    <p:sldId id="284" r:id="rId10"/>
    <p:sldId id="268" r:id="rId11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2208" y="-5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8EA9-0075-4695-92A0-53010AEEC4B4}" type="datetimeFigureOut">
              <a:rPr lang="en-US" smtClean="0"/>
              <a:pPr/>
              <a:t>1/25/2017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0F88C5-F0EE-4216-BE74-79B6EFC496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8EA9-0075-4695-92A0-53010AEEC4B4}" type="datetimeFigureOut">
              <a:rPr lang="en-US" smtClean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88C5-F0EE-4216-BE74-79B6EFC496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8EA9-0075-4695-92A0-53010AEEC4B4}" type="datetimeFigureOut">
              <a:rPr lang="en-US" smtClean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88C5-F0EE-4216-BE74-79B6EFC496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8EA9-0075-4695-92A0-53010AEEC4B4}" type="datetimeFigureOut">
              <a:rPr lang="en-US" smtClean="0"/>
              <a:pPr/>
              <a:t>1/25/2017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0F88C5-F0EE-4216-BE74-79B6EFC496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8EA9-0075-4695-92A0-53010AEEC4B4}" type="datetimeFigureOut">
              <a:rPr lang="en-US" smtClean="0"/>
              <a:pPr/>
              <a:t>1/25/2017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0F88C5-F0EE-4216-BE74-79B6EFC496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8EA9-0075-4695-92A0-53010AEEC4B4}" type="datetimeFigureOut">
              <a:rPr lang="en-US" smtClean="0"/>
              <a:pPr/>
              <a:t>1/25/2017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0F88C5-F0EE-4216-BE74-79B6EFC496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8EA9-0075-4695-92A0-53010AEEC4B4}" type="datetimeFigureOut">
              <a:rPr lang="en-US" smtClean="0"/>
              <a:pPr/>
              <a:t>1/25/2017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0F88C5-F0EE-4216-BE74-79B6EFC496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8EA9-0075-4695-92A0-53010AEEC4B4}" type="datetimeFigureOut">
              <a:rPr lang="en-US" smtClean="0"/>
              <a:pPr/>
              <a:t>1/25/2017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0F88C5-F0EE-4216-BE74-79B6EFC496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8EA9-0075-4695-92A0-53010AEEC4B4}" type="datetimeFigureOut">
              <a:rPr lang="en-US" smtClean="0"/>
              <a:pPr/>
              <a:t>1/25/2017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0F88C5-F0EE-4216-BE74-79B6EFC496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8EA9-0075-4695-92A0-53010AEEC4B4}" type="datetimeFigureOut">
              <a:rPr lang="en-US" smtClean="0"/>
              <a:pPr/>
              <a:t>1/25/2017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0F88C5-F0EE-4216-BE74-79B6EFC496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8EA9-0075-4695-92A0-53010AEEC4B4}" type="datetimeFigureOut">
              <a:rPr lang="en-US" smtClean="0"/>
              <a:pPr/>
              <a:t>1/25/2017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0F88C5-F0EE-4216-BE74-79B6EFC496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971B8EA9-0075-4695-92A0-53010AEEC4B4}" type="datetimeFigureOut">
              <a:rPr lang="en-US" smtClean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5B0F88C5-F0EE-4216-BE74-79B6EFC496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0" y="3352800"/>
            <a:ext cx="3520440" cy="207645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Kosrae State Energy Action Plan Update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715000"/>
            <a:ext cx="6172200" cy="685800"/>
          </a:xfrm>
        </p:spPr>
        <p:txBody>
          <a:bodyPr>
            <a:normAutofit fontScale="62500" lnSpcReduction="20000"/>
          </a:bodyPr>
          <a:lstStyle/>
          <a:p>
            <a:endParaRPr lang="en-US" b="1" dirty="0" smtClean="0"/>
          </a:p>
          <a:p>
            <a:r>
              <a:rPr lang="en-US" b="1" dirty="0" smtClean="0">
                <a:solidFill>
                  <a:schemeClr val="bg1"/>
                </a:solidFill>
              </a:rPr>
              <a:t>Presentation from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KOSRAE UTILITIES AUTHORITY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43000"/>
            <a:ext cx="3655208" cy="3442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0657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66800" y="1447800"/>
            <a:ext cx="6754009" cy="4384829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68580" indent="0">
              <a:buNone/>
            </a:pPr>
            <a:endParaRPr lang="en-US" b="1" dirty="0" smtClean="0"/>
          </a:p>
          <a:p>
            <a:pPr marL="6858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THANK YOU AND MORE POWER TO ALL</a:t>
            </a:r>
          </a:p>
          <a:p>
            <a:endParaRPr lang="en-US" dirty="0"/>
          </a:p>
          <a:p>
            <a:pPr marL="1892808" lvl="8" indent="0">
              <a:buNone/>
            </a:pP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371601"/>
            <a:ext cx="3426608" cy="3227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0981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09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438400" y="869520"/>
            <a:ext cx="6172200" cy="68580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HIGH PRIORITY PROJECTS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408504" cy="132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400" y="1981200"/>
            <a:ext cx="5715000" cy="2362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82128097"/>
              </p:ext>
            </p:extLst>
          </p:nvPr>
        </p:nvGraphicFramePr>
        <p:xfrm>
          <a:off x="1066800" y="301853"/>
          <a:ext cx="7162800" cy="16321632"/>
        </p:xfrm>
        <a:graphic>
          <a:graphicData uri="http://schemas.openxmlformats.org/drawingml/2006/table">
            <a:tbl>
              <a:tblPr/>
              <a:tblGrid>
                <a:gridCol w="7162800"/>
              </a:tblGrid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u="none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200" b="1" u="none" baseline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u="none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</a:t>
                      </a:r>
                      <a:r>
                        <a:rPr lang="en-US" sz="1400" b="1" u="non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PROJECT                                                                                          </a:t>
                      </a:r>
                      <a:r>
                        <a:rPr lang="en-US" sz="1400" u="non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u="non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 STATUS</a:t>
                      </a:r>
                      <a:endParaRPr lang="en-US" sz="1400" u="none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228600" marR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AutoNum type="arabicPeriod"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POWER IMPROVEMENT PROJECTS FOR POWER</a:t>
                      </a:r>
                      <a:r>
                        <a:rPr lang="en-US" sz="1400" b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GENERATION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1.1  NEW POWER PLANT WITH TWO (2) 600 KW	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CONTRACTOR TO MOBILIZE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3 PHASE GENERATOR WITH ACCESSORIES                                          BY FEBRUARY 2017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AND INDOOR SUBSTATION 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(JICA FUND)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1.2   POWER DISTRIBUTION SYSTEM UPGRADE IN	                         SCHEDULED BY AUGUST 2017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LELU ISLAND. 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(JICA FUND)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1.3   UPGRADE OF OKAT UNDERGROUND POWER                           WORK TO START OCTOBER 2017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CABLES 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(JICA FUND)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1883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438400" y="869520"/>
            <a:ext cx="6172200" cy="68580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HIGH PRIORITY PROJECTS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408504" cy="132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400" y="1981200"/>
            <a:ext cx="5715000" cy="2362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89529585"/>
              </p:ext>
            </p:extLst>
          </p:nvPr>
        </p:nvGraphicFramePr>
        <p:xfrm>
          <a:off x="1066800" y="301853"/>
          <a:ext cx="7162800" cy="16308424"/>
        </p:xfrm>
        <a:graphic>
          <a:graphicData uri="http://schemas.openxmlformats.org/drawingml/2006/table">
            <a:tbl>
              <a:tblPr/>
              <a:tblGrid>
                <a:gridCol w="7162800"/>
              </a:tblGrid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u="none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200" b="1" u="none" baseline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b="1" u="none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</a:t>
                      </a:r>
                      <a:r>
                        <a:rPr lang="en-US" sz="1400" b="1" u="non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PROJECT                                                                             </a:t>
                      </a:r>
                      <a:r>
                        <a:rPr lang="en-US" sz="1400" u="non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u="non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 STATUS</a:t>
                      </a:r>
                      <a:endParaRPr lang="en-US" sz="1400" u="none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1.4   REPLACEMENT OF ONE (1) NON OPERATIONAL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GENERATOR AT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THE POWER PLANT WITH A NEW UNIT OF                      PROCUREMENT ON GOING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600 KW GENSET (</a:t>
                      </a:r>
                      <a:r>
                        <a:rPr lang="en-US" sz="12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WORLD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BANK FUNDING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US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	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1.5    UPGRADE OF FUEL STORAGE TANKS AT THE POWER PLANT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FROM HOLDING CAPACITY OF 60,000 GALS. TO                                             AWAITING FUNDING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100,000 GALLONS OF DIESEL.                   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8649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438400" y="869520"/>
            <a:ext cx="6172200" cy="68580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HIGH PRIORITY PROJECTS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408504" cy="132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400" y="1981200"/>
            <a:ext cx="5715000" cy="2362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22918487"/>
              </p:ext>
            </p:extLst>
          </p:nvPr>
        </p:nvGraphicFramePr>
        <p:xfrm>
          <a:off x="1066800" y="301853"/>
          <a:ext cx="7162800" cy="18704660"/>
        </p:xfrm>
        <a:graphic>
          <a:graphicData uri="http://schemas.openxmlformats.org/drawingml/2006/table">
            <a:tbl>
              <a:tblPr/>
              <a:tblGrid>
                <a:gridCol w="7162800"/>
              </a:tblGrid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u="none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200" b="1" u="none" baseline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b="1" u="none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</a:t>
                      </a:r>
                      <a:r>
                        <a:rPr lang="en-US" sz="1400" b="1" u="non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PROJECT                                                                                  </a:t>
                      </a:r>
                      <a:r>
                        <a:rPr lang="en-US" sz="1400" u="non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400" b="1" u="non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 STATUS</a:t>
                      </a:r>
                      <a:endParaRPr lang="en-US" sz="1400" u="none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  IMPROVEMENT PROJECTS FOR POWER DISTRIBUTION SYSTEM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2.1  CONDUCT GRID STABILITY STUDY ON SMART SUBSTATIONS WITH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ENERGY STORAGE SYSTEM LEADING TO OPTIMIZING AND                                   WAITING FOR FUNDING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SYNCHRONIZING THE DIESEL GENERATORS OPERATION WITH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RENEWABLE ENERGY SOURCES. (FUNDING WAS REQUESTED FROM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GCF/ADB.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2.2  UPGRADE OF POWER DISTRIBUTION LINES AT THE FOLLOWING AREAS: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A.  DOUBLE CIRCUIT POLES FROM TOFOL TO PUHKUSRIK TRIANGLE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B.  PRIMARY POLES FROM WASR WASR, TAFUNSAK TO OKAT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C.  TAFUNSAK INNER ROAD EXTENSION                                                                        WAITING FOR FUNDING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D.  UTWA WALUNG LINE UPGRADE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E.  CROSS ISLAND ROAD NEW POWER LINE                                                                          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F.  OKAT MELO LINE EXTENSIION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G.  MALEM INNER ROAD INTERCONNECTION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8188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438400" y="869520"/>
            <a:ext cx="6172200" cy="68580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HIGH PRIORITY PROJECTS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408504" cy="132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400" y="1981200"/>
            <a:ext cx="5715000" cy="2362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03068592"/>
              </p:ext>
            </p:extLst>
          </p:nvPr>
        </p:nvGraphicFramePr>
        <p:xfrm>
          <a:off x="1066800" y="301853"/>
          <a:ext cx="7162800" cy="18030036"/>
        </p:xfrm>
        <a:graphic>
          <a:graphicData uri="http://schemas.openxmlformats.org/drawingml/2006/table">
            <a:tbl>
              <a:tblPr/>
              <a:tblGrid>
                <a:gridCol w="7162800"/>
              </a:tblGrid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u="none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200" b="1" u="none" baseline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u="none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</a:t>
                      </a:r>
                      <a:r>
                        <a:rPr lang="en-US" sz="1400" b="1" u="non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PROJECT                                                                           </a:t>
                      </a:r>
                      <a:r>
                        <a:rPr lang="en-US" sz="1400" u="non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400" b="1" u="non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 STATUS</a:t>
                      </a:r>
                      <a:endParaRPr lang="en-US" sz="1400" u="none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  IMPROVEMENT PROJECTS FOR POWER DISTRIBUTION SYSTEM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2.3  Acquisition of major equipment to replace worn down equipment used for operations: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A.  Two (2) Lineman’s Bucket Truck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B.   One (1) Auger Truck                                                                                       ONE (1) LINEMAN’S TRUCK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C.    One (1) Tree Chipper Truck                                                                           UNDER PROCUREMENT BY KUA;                                                                           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D.     One (1) Backhoe/Excavator                                                                      ANOTHER  ONE (1) UNIT, LINEMAN’S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E.      One (1) Forklift, 3.5 tons                                                                                TRUCK REQUESTED FROM W.B.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F.      One (1) Submersible Portable Pump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2.4  LED STREET LIGHTING PROJECT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REPLACEMENT OF OLD AND INEFFICIENT STREET                                   LED LIGHTS  BEING PROCURED FROM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LIGHTS WITH NEW AND LOWER WATTAGE LED LIGHTS.                             WORLD BANK FUNDING.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         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7915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438400" y="869520"/>
            <a:ext cx="6172200" cy="68580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HIGH PRIORITY PROJECTS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408504" cy="132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400" y="1981200"/>
            <a:ext cx="5715000" cy="2362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92010164"/>
              </p:ext>
            </p:extLst>
          </p:nvPr>
        </p:nvGraphicFramePr>
        <p:xfrm>
          <a:off x="1066800" y="301853"/>
          <a:ext cx="7162800" cy="19379284"/>
        </p:xfrm>
        <a:graphic>
          <a:graphicData uri="http://schemas.openxmlformats.org/drawingml/2006/table">
            <a:tbl>
              <a:tblPr/>
              <a:tblGrid>
                <a:gridCol w="7162800"/>
              </a:tblGrid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u="none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200" b="1" u="none" baseline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u="none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</a:t>
                      </a:r>
                      <a:r>
                        <a:rPr lang="en-US" sz="1400" b="1" u="non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PROJECT                                                                                   </a:t>
                      </a:r>
                      <a:r>
                        <a:rPr lang="en-US" sz="1400" u="non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u="non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 STATUS</a:t>
                      </a:r>
                      <a:endParaRPr lang="en-US" sz="1400" u="none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  IMPROVEMENT PROJECTS FOR POWER DISTRIBUTION SYSTEM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2.5  INSTALLATION OF 500 KVA PAD MOUNTED 3 PHASE TRANSFORMER                 UNIT BEING PROCURED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FOR LUEN THAI FISHING VENTURE AT OKAT HARBOR.                                          FROM WORLD BANK FUND.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2.6  ACQUISITION OF POLE MOUNTED TRANSFORMERS FOR                                       FOR PROCUREMENT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EMERGENCY REPLACEMENTS, HARDWARES, FITTINGS, FUSES,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WIRES AND SPARES.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2.7   DISTRIBUTION TRANSFORMERS METERING;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A PROGRAM TO MONITOR THE POWER LOADS AT THE INDIVIDUAL                     TO SECURE FUNDS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POLE MOUNTED TRANSFORMERS TO VERIFY ACTUAL LOADING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COMPARED TO INSTALLED TRANSFORMER SIZE.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(RECOMMENDED BY KEMA)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         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663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438400" y="869520"/>
            <a:ext cx="6172200" cy="68580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HIGH PRIORITY PROJECTS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408504" cy="132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400" y="1981200"/>
            <a:ext cx="5715000" cy="2362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04086552"/>
              </p:ext>
            </p:extLst>
          </p:nvPr>
        </p:nvGraphicFramePr>
        <p:xfrm>
          <a:off x="1066800" y="301853"/>
          <a:ext cx="7162800" cy="19041972"/>
        </p:xfrm>
        <a:graphic>
          <a:graphicData uri="http://schemas.openxmlformats.org/drawingml/2006/table">
            <a:tbl>
              <a:tblPr/>
              <a:tblGrid>
                <a:gridCol w="7162800"/>
              </a:tblGrid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u="none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200" b="1" u="none" baseline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u="none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</a:t>
                      </a:r>
                      <a:r>
                        <a:rPr lang="en-US" sz="1400" b="1" u="non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PROJECT                                                                                    </a:t>
                      </a:r>
                      <a:r>
                        <a:rPr lang="en-US" sz="1400" b="1" u="non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PRESENT STATUS</a:t>
                      </a:r>
                      <a:endParaRPr lang="en-US" sz="1400" u="none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3.  POWER</a:t>
                      </a:r>
                      <a:r>
                        <a:rPr lang="en-US" sz="1400" b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PROJECTS FOR RENEWABLE  ENERGY AND ENERGY EFFICIENCY </a:t>
                      </a:r>
                      <a:endParaRPr lang="en-US" sz="1400" b="1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3.1   EXPAND THE CAPACITY OF THE SOLAR PV SYSTEM IN KOSRAE                             AWAITING FUNDING FROM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FROM THE PRESENT CAPACITY OF 350 KW TO 750 KW.                                            DONORS.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3.2  INSTALLATION OF ANOTHER 500 KW SOLAR PV SYSTEM PROPOSED BY            PROPOSAL UNDER STUDY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THE FSM NATIONAL GOVERNMENT TO THE JAPAN GOVERNMENT                  BY JAPANESE GOVERNMENT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3.3   FULL UTILIZATION OF CASHPOWER PRE PAID METERS TO                                      PROGRAM IS ON FULL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ALL KUA CUSTOMERS.                                                                                                    IMPLEMENTATION AROUND       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                                                                                      80 % COMPLETE.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3.4   UTILIZATION OF COMPACT FLOURESCENT LAMPS AND LED                                 PROGRAM IS IN FULL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LIGHTS TO RESIDENCES AND COMMERCIAL ESTABLISHMENTS.                            IMPLEMENTATION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         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0218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438400" y="869520"/>
            <a:ext cx="6172200" cy="68580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HIGH PRIORITY PROJECTS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408504" cy="132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400" y="1981200"/>
            <a:ext cx="5715000" cy="2362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87880124"/>
              </p:ext>
            </p:extLst>
          </p:nvPr>
        </p:nvGraphicFramePr>
        <p:xfrm>
          <a:off x="1066800" y="301853"/>
          <a:ext cx="7162800" cy="19041972"/>
        </p:xfrm>
        <a:graphic>
          <a:graphicData uri="http://schemas.openxmlformats.org/drawingml/2006/table">
            <a:tbl>
              <a:tblPr/>
              <a:tblGrid>
                <a:gridCol w="7162800"/>
              </a:tblGrid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u="none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200" b="1" u="none" baseline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u="none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</a:t>
                      </a:r>
                      <a:r>
                        <a:rPr lang="en-US" sz="1400" b="1" u="sng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PROJECT</a:t>
                      </a:r>
                      <a:r>
                        <a:rPr lang="en-US" sz="1400" b="1" u="non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                     </a:t>
                      </a:r>
                      <a:r>
                        <a:rPr lang="en-US" sz="1400" b="1" u="sng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 STATUS</a:t>
                      </a:r>
                      <a:endParaRPr lang="en-US" sz="1400" u="sng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3.  POWER</a:t>
                      </a:r>
                      <a:r>
                        <a:rPr lang="en-US" sz="1400" b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PROJECTS FOR RENEWABLE  ENERGY  AND ENERGY EFFICIENCY </a:t>
                      </a:r>
                      <a:endParaRPr lang="en-US" sz="1400" b="1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3.5   INSTALLATION OF SCADA PROGRAM FOR POWER PLANT                         TO BE CONSIDERED AND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AND DISTRIBUTION SYSTEM INTERFACE/MONITORING.                          STUDIED AFTER THE CONSTRUCTION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( KEMA RECOMMENDATION)                                                                          OF THE NEW POWER PLANT.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3.6  INSTALLATION OF KW DEMAND METER ON CUSTOMERS WITH                 NEEDS SPECIAL STUDY ON THE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LARGE POWER DEMAND.                                                                                  FEASIBILITY OF THE PROJECT.         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                                                                          BOARD DECISION IS REQUIRED AS   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                                                                           REVISION OF POLICY WILL BE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                                                                            REQUIRED TO IMPLEMENT.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3.7   CONDUCT ENERGY EFFICIENCY AWARENESS PROGRAMS                               ON GOING PROGRAM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TO MUNICIPALITIES AND SCHOOLS.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         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5769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438400" y="869520"/>
            <a:ext cx="6172200" cy="68580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HIGH PRIORITY PROJECTS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408504" cy="132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400" y="1981200"/>
            <a:ext cx="5715000" cy="2362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96089921"/>
              </p:ext>
            </p:extLst>
          </p:nvPr>
        </p:nvGraphicFramePr>
        <p:xfrm>
          <a:off x="1066800" y="301853"/>
          <a:ext cx="7162800" cy="19041972"/>
        </p:xfrm>
        <a:graphic>
          <a:graphicData uri="http://schemas.openxmlformats.org/drawingml/2006/table">
            <a:tbl>
              <a:tblPr/>
              <a:tblGrid>
                <a:gridCol w="7162800"/>
              </a:tblGrid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u="none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200" b="1" u="none" baseline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u="none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</a:t>
                      </a:r>
                      <a:r>
                        <a:rPr lang="en-US" sz="1400" b="1" u="sng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PROJECT</a:t>
                      </a:r>
                      <a:r>
                        <a:rPr lang="en-US" sz="1400" b="1" u="non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                     </a:t>
                      </a:r>
                      <a:r>
                        <a:rPr lang="en-US" sz="1400" b="1" u="sng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 STATUS</a:t>
                      </a:r>
                      <a:endParaRPr lang="en-US" sz="1400" u="sng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3.  POWER</a:t>
                      </a:r>
                      <a:r>
                        <a:rPr lang="en-US" sz="1400" b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PROJECTS FOR RENEWABLE  ENERGY  AND ENERGY EFFICIENCY </a:t>
                      </a:r>
                      <a:endParaRPr lang="en-US" sz="1400" b="1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3.8   CAPACITY BUILDING IN RENEWABLE ENERGY,                                           PROGRAMS ARE COORDINATED WITH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ENERGY EFFICIENCY SYSTEMS, ENERGY AUDITS,                                     REGIONAL AGENCIES (PPA, SPREP,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ALTERNATE ENERGY SYSTEMS, AND CONVENTIONAL                             SPC, ETC.) FOR APPROPRIATE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ENERGY EFFICIENCIES.                                                                                  COURSES FOR ISLAND ENERGY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                                                                         PRACTIONERS.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3.9   DEVELOPMENT OF SOLAR PV SYSTEM WITH AN ENERGY                     PROGRAM IS UNDER DEVELOPMENT IN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STORAGE FACILITY (FLYWHEEL SYSTEM), 1MW CAPACITY                     PARTNERSHIP WITH A US BASED      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                                                                     ENTITY (INDIAN ENERGY ).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3.10  DEVELOPMENT OF OTHER RENEWABLE ENERGY SOURCES               PROGRAM BEING COORDINATED WITH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(WAVE, HYDRO, WIND, OTEC, BIO MASS, ETC.)                                    OFF ISLAND ENTITIES (PPA, EU, ETC.)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endParaRPr lang="en-US" sz="1200" baseline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         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4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1581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1425</TotalTime>
  <Words>49</Words>
  <Application>Microsoft Office PowerPoint</Application>
  <PresentationFormat>On-screen Show (4:3)</PresentationFormat>
  <Paragraphs>203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Elemental</vt:lpstr>
      <vt:lpstr>Kosrae State Energy Action Plan Update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 WASTE</dc:title>
  <dc:creator>KUAENGR</dc:creator>
  <cp:lastModifiedBy>fred</cp:lastModifiedBy>
  <cp:revision>153</cp:revision>
  <cp:lastPrinted>2016-11-09T04:05:15Z</cp:lastPrinted>
  <dcterms:created xsi:type="dcterms:W3CDTF">2016-11-07T02:47:17Z</dcterms:created>
  <dcterms:modified xsi:type="dcterms:W3CDTF">2017-01-25T04:03:56Z</dcterms:modified>
</cp:coreProperties>
</file>